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12192000"/>
  <p:notesSz cx="6858000" cy="9144000"/>
  <p:embeddedFontLst>
    <p:embeddedFont>
      <p:font typeface="Arial Black"/>
      <p:regular r:id="rId32"/>
    </p:embeddedFont>
    <p:embeddedFont>
      <p:font typeface="Century Gothic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43E93580-013C-41C4-93F6-0D7E79A57C33}">
  <a:tblStyle styleId="{43E93580-013C-41C4-93F6-0D7E79A57C3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CenturyGothic-regular.fntdata"/><Relationship Id="rId10" Type="http://schemas.openxmlformats.org/officeDocument/2006/relationships/slide" Target="slides/slide4.xml"/><Relationship Id="rId32" Type="http://schemas.openxmlformats.org/officeDocument/2006/relationships/font" Target="fonts/ArialBlack-regular.fntdata"/><Relationship Id="rId13" Type="http://schemas.openxmlformats.org/officeDocument/2006/relationships/slide" Target="slides/slide7.xml"/><Relationship Id="rId35" Type="http://schemas.openxmlformats.org/officeDocument/2006/relationships/font" Target="fonts/CenturyGothic-italic.fntdata"/><Relationship Id="rId12" Type="http://schemas.openxmlformats.org/officeDocument/2006/relationships/slide" Target="slides/slide6.xml"/><Relationship Id="rId34" Type="http://schemas.openxmlformats.org/officeDocument/2006/relationships/font" Target="fonts/CenturyGothic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CenturyGothic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Shape 9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Shape 17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" name="Shape 19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Shape 205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Shape 21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Shape 221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7" name="Shape 2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Shape 25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Shape 10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Shape 2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Shape 117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Shape 13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Shape 143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Shape 152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Shape 159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Shape 166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iapositiva de título" showMasterSp="0" type="title">
  <p:cSld name="TITLE">
    <p:bg>
      <p:bgPr>
        <a:gradFill>
          <a:gsLst>
            <a:gs pos="0">
              <a:srgbClr val="E2DBCA"/>
            </a:gs>
            <a:gs pos="100000">
              <a:srgbClr val="CAC3B1"/>
            </a:gs>
          </a:gsLst>
          <a:lin ang="5400000" scaled="0"/>
        </a:gra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0" y="0"/>
            <a:ext cx="12191996" cy="6858000"/>
          </a:xfrm>
          <a:prstGeom prst="rect">
            <a:avLst/>
          </a:prstGeom>
          <a:blipFill rotWithShape="1">
            <a:blip r:embed="rId2">
              <a:alphaModFix amt="45000"/>
            </a:blip>
            <a:tile algn="tl" flip="none" tx="0" sx="99986" ty="0" sy="99986"/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Shape 14"/>
          <p:cNvSpPr/>
          <p:nvPr/>
        </p:nvSpPr>
        <p:spPr>
          <a:xfrm>
            <a:off x="1307866" y="1267733"/>
            <a:ext cx="9576264" cy="430794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>
              <a:srgbClr val="000000">
                <a:alpha val="65882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Shape 15"/>
          <p:cNvSpPr/>
          <p:nvPr/>
        </p:nvSpPr>
        <p:spPr>
          <a:xfrm>
            <a:off x="1447796" y="1411614"/>
            <a:ext cx="9296403" cy="4034771"/>
          </a:xfrm>
          <a:prstGeom prst="rect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Shape 16"/>
          <p:cNvSpPr/>
          <p:nvPr/>
        </p:nvSpPr>
        <p:spPr>
          <a:xfrm>
            <a:off x="5135883" y="1267733"/>
            <a:ext cx="1920240" cy="731520"/>
          </a:xfrm>
          <a:prstGeom prst="rect">
            <a:avLst/>
          </a:prstGeom>
          <a:solidFill>
            <a:srgbClr val="E3DED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7" name="Shape 17"/>
          <p:cNvGrpSpPr/>
          <p:nvPr/>
        </p:nvGrpSpPr>
        <p:grpSpPr>
          <a:xfrm>
            <a:off x="5250183" y="1267733"/>
            <a:ext cx="1691640" cy="645292"/>
            <a:chOff x="5250183" y="1267733"/>
            <a:chExt cx="1691640" cy="645292"/>
          </a:xfrm>
        </p:grpSpPr>
        <p:cxnSp>
          <p:nvCxnSpPr>
            <p:cNvPr id="18" name="Shape 18"/>
            <p:cNvCxnSpPr/>
            <p:nvPr/>
          </p:nvCxnSpPr>
          <p:spPr>
            <a:xfrm>
              <a:off x="5250183" y="1267733"/>
              <a:ext cx="0" cy="64008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19" name="Shape 19"/>
            <p:cNvCxnSpPr/>
            <p:nvPr/>
          </p:nvCxnSpPr>
          <p:spPr>
            <a:xfrm>
              <a:off x="6941823" y="1267733"/>
              <a:ext cx="0" cy="64008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0" name="Shape 20"/>
            <p:cNvCxnSpPr/>
            <p:nvPr/>
          </p:nvCxnSpPr>
          <p:spPr>
            <a:xfrm>
              <a:off x="5250183" y="1913025"/>
              <a:ext cx="169164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21" name="Shape 21"/>
          <p:cNvSpPr txBox="1"/>
          <p:nvPr>
            <p:ph type="ctrTitle"/>
          </p:nvPr>
        </p:nvSpPr>
        <p:spPr>
          <a:xfrm>
            <a:off x="1561703" y="2091260"/>
            <a:ext cx="9068589" cy="2590796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lvl="0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200"/>
              <a:buFont typeface="Century Gothic"/>
              <a:buNone/>
              <a:defRPr b="0" i="0" sz="72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1562096" y="4682066"/>
            <a:ext cx="9070848" cy="457200"/>
          </a:xfrm>
          <a:prstGeom prst="rect">
            <a:avLst/>
          </a:prstGeom>
          <a:noFill/>
          <a:ln>
            <a:noFill/>
          </a:ln>
        </p:spPr>
        <p:txBody>
          <a:bodyPr anchorCtr="1" anchor="t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None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5318763" y="1341251"/>
            <a:ext cx="1554480" cy="527215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entury Gothic"/>
              <a:buNone/>
              <a:defRPr b="0" i="0" sz="13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1453896" y="5211055"/>
            <a:ext cx="5905496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606918" y="5212080"/>
            <a:ext cx="2111879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texto vertical" type="vertTx">
  <p:cSld name="VERTICAL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/>
          <p:nvPr>
            <p:ph idx="1" type="body"/>
          </p:nvPr>
        </p:nvSpPr>
        <p:spPr>
          <a:xfrm rot="5400000">
            <a:off x="4130043" y="-960120"/>
            <a:ext cx="3931920" cy="10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7" name="Shape 87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vertical y texto" type="vertTitleAndTx">
  <p:cSld name="VERTICAL_TITLE_AND_VERTICAL_TEXT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idx="1" type="body"/>
          </p:nvPr>
        </p:nvSpPr>
        <p:spPr>
          <a:xfrm rot="5400000">
            <a:off x="2247901" y="-647702"/>
            <a:ext cx="5257800" cy="80771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2" name="Shape 92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ítulo y objetos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8" name="Shape 28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cabezado de sección" showMasterSp="0" type="secHead">
  <p:cSld name="SECTION_HEADER">
    <p:bg>
      <p:bgPr>
        <a:gradFill>
          <a:gsLst>
            <a:gs pos="0">
              <a:srgbClr val="E2DBCA"/>
            </a:gs>
            <a:gs pos="100000">
              <a:srgbClr val="CAC3B1"/>
            </a:gs>
          </a:gsLst>
          <a:lin ang="5400000" scaled="0"/>
        </a:grad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0"/>
            <a:ext cx="12191996" cy="6858000"/>
          </a:xfrm>
          <a:prstGeom prst="rect">
            <a:avLst/>
          </a:prstGeom>
          <a:blipFill rotWithShape="1">
            <a:blip r:embed="rId2">
              <a:alphaModFix amt="45000"/>
            </a:blip>
            <a:tile algn="tl" flip="none" tx="0" sx="99986" ty="0" sy="99986"/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" name="Shape 33"/>
          <p:cNvSpPr/>
          <p:nvPr/>
        </p:nvSpPr>
        <p:spPr>
          <a:xfrm>
            <a:off x="1307866" y="1267733"/>
            <a:ext cx="9576264" cy="430794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>
              <a:srgbClr val="000000">
                <a:alpha val="65882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" name="Shape 34"/>
          <p:cNvSpPr/>
          <p:nvPr/>
        </p:nvSpPr>
        <p:spPr>
          <a:xfrm>
            <a:off x="1447796" y="1411614"/>
            <a:ext cx="9296403" cy="4034771"/>
          </a:xfrm>
          <a:prstGeom prst="rect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5135883" y="1267733"/>
            <a:ext cx="1920240" cy="731520"/>
          </a:xfrm>
          <a:prstGeom prst="rect">
            <a:avLst/>
          </a:prstGeom>
          <a:solidFill>
            <a:srgbClr val="E3DED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6" name="Shape 36"/>
          <p:cNvGrpSpPr/>
          <p:nvPr/>
        </p:nvGrpSpPr>
        <p:grpSpPr>
          <a:xfrm>
            <a:off x="5250183" y="1267733"/>
            <a:ext cx="1691640" cy="645292"/>
            <a:chOff x="5250183" y="1267733"/>
            <a:chExt cx="1691640" cy="645292"/>
          </a:xfrm>
        </p:grpSpPr>
        <p:cxnSp>
          <p:nvCxnSpPr>
            <p:cNvPr id="37" name="Shape 37"/>
            <p:cNvCxnSpPr/>
            <p:nvPr/>
          </p:nvCxnSpPr>
          <p:spPr>
            <a:xfrm>
              <a:off x="5250183" y="1267733"/>
              <a:ext cx="0" cy="64008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x="6941823" y="1267733"/>
              <a:ext cx="0" cy="64008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x="5250183" y="1913025"/>
              <a:ext cx="169164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sp>
        <p:nvSpPr>
          <p:cNvPr id="40" name="Shape 40"/>
          <p:cNvSpPr txBox="1"/>
          <p:nvPr>
            <p:ph type="title"/>
          </p:nvPr>
        </p:nvSpPr>
        <p:spPr>
          <a:xfrm>
            <a:off x="1563624" y="2094305"/>
            <a:ext cx="9070848" cy="2587751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lvl="0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7200"/>
              <a:buFont typeface="Century Gothic"/>
              <a:buNone/>
              <a:defRPr b="0" i="0" sz="72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1" name="Shape 41"/>
          <p:cNvSpPr txBox="1"/>
          <p:nvPr>
            <p:ph idx="1" type="body"/>
          </p:nvPr>
        </p:nvSpPr>
        <p:spPr>
          <a:xfrm>
            <a:off x="1563624" y="4682066"/>
            <a:ext cx="9070848" cy="457200"/>
          </a:xfrm>
          <a:prstGeom prst="rect">
            <a:avLst/>
          </a:prstGeom>
          <a:noFill/>
          <a:ln>
            <a:noFill/>
          </a:ln>
        </p:spPr>
        <p:txBody>
          <a:bodyPr anchorCtr="1" anchor="t" bIns="91425" lIns="91425" spcFirstLastPara="1" rIns="91425" wrap="square" tIns="91425"/>
          <a:lstStyle>
            <a:lvl1pPr indent="-228600" lvl="0" marL="457200" marR="0" rtl="0" algn="ctr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None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0" type="dt"/>
          </p:nvPr>
        </p:nvSpPr>
        <p:spPr>
          <a:xfrm>
            <a:off x="5321807" y="1344506"/>
            <a:ext cx="1554480" cy="530352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entury Gothic"/>
              <a:buNone/>
              <a:defRPr b="0" i="0" sz="13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1" type="ftr"/>
          </p:nvPr>
        </p:nvSpPr>
        <p:spPr>
          <a:xfrm>
            <a:off x="1453548" y="5211055"/>
            <a:ext cx="5907024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604504" y="5211055"/>
            <a:ext cx="2112263" cy="228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Dos objetos" type="twoObj">
  <p:cSld name="TWO_OBJECTS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1066803" y="2103120"/>
            <a:ext cx="4754880" cy="37490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6370323" y="2103120"/>
            <a:ext cx="4754880" cy="374903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48" name="Shape 48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ación" type="twoTxTwoObj">
  <p:cSld name="TWO_OBJECTS_WITH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/>
          <p:nvPr>
            <p:ph idx="1" type="body"/>
          </p:nvPr>
        </p:nvSpPr>
        <p:spPr>
          <a:xfrm>
            <a:off x="1069848" y="2074334"/>
            <a:ext cx="4754880" cy="64008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Garamond"/>
              <a:buNone/>
              <a:defRPr b="0" i="0" sz="1900" u="none" cap="none" strike="noStrike">
                <a:solidFill>
                  <a:srgbClr val="1485A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3" name="Shape 53"/>
          <p:cNvSpPr txBox="1"/>
          <p:nvPr>
            <p:ph idx="2" type="body"/>
          </p:nvPr>
        </p:nvSpPr>
        <p:spPr>
          <a:xfrm>
            <a:off x="1069848" y="2755901"/>
            <a:ext cx="475488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4" name="Shape 54"/>
          <p:cNvSpPr txBox="1"/>
          <p:nvPr>
            <p:ph idx="3" type="body"/>
          </p:nvPr>
        </p:nvSpPr>
        <p:spPr>
          <a:xfrm>
            <a:off x="6373368" y="2074334"/>
            <a:ext cx="4754880" cy="640080"/>
          </a:xfrm>
          <a:prstGeom prst="rect">
            <a:avLst/>
          </a:prstGeom>
          <a:noFill/>
          <a:ln>
            <a:noFill/>
          </a:ln>
        </p:spPr>
        <p:txBody>
          <a:bodyPr anchorCtr="1" anchor="ctr" bIns="91425" lIns="91425" spcFirstLastPara="1" rIns="91425" wrap="square" tIns="91425"/>
          <a:lstStyle>
            <a:lvl1pPr indent="-228600" lvl="0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900"/>
              <a:buFont typeface="Garamond"/>
              <a:buNone/>
              <a:defRPr b="0" i="0" sz="1900" u="none" cap="none" strike="noStrike">
                <a:solidFill>
                  <a:srgbClr val="1485A4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5" name="Shape 55"/>
          <p:cNvSpPr txBox="1"/>
          <p:nvPr>
            <p:ph idx="4" type="body"/>
          </p:nvPr>
        </p:nvSpPr>
        <p:spPr>
          <a:xfrm>
            <a:off x="6373368" y="2756577"/>
            <a:ext cx="4754880" cy="32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olo el título" type="titleOnly">
  <p:cSld name="TITLE_ONLY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Shape 62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En blanco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ido con título" showMasterSp="0" type="objTx">
  <p:cSld name="OBJECT_WITH_CAPTION_TEX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/>
        </p:nvSpPr>
        <p:spPr>
          <a:xfrm>
            <a:off x="245525" y="237744"/>
            <a:ext cx="8531352" cy="6382512"/>
          </a:xfrm>
          <a:prstGeom prst="rect">
            <a:avLst/>
          </a:prstGeom>
          <a:solidFill>
            <a:srgbClr val="E3DED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Shape 68"/>
          <p:cNvSpPr/>
          <p:nvPr/>
        </p:nvSpPr>
        <p:spPr>
          <a:xfrm>
            <a:off x="9020382" y="237744"/>
            <a:ext cx="2926080" cy="6382512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Shape 69"/>
          <p:cNvSpPr txBox="1"/>
          <p:nvPr>
            <p:ph type="title"/>
          </p:nvPr>
        </p:nvSpPr>
        <p:spPr>
          <a:xfrm>
            <a:off x="9296403" y="607390"/>
            <a:ext cx="2430776" cy="1645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685800" y="609603"/>
            <a:ext cx="7772400" cy="53339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9296403" y="2286000"/>
            <a:ext cx="2430776" cy="35051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None/>
              <a:defRPr b="0" i="0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10393673" y="6223004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Shape 75"/>
          <p:cNvSpPr/>
          <p:nvPr/>
        </p:nvSpPr>
        <p:spPr>
          <a:xfrm>
            <a:off x="9157542" y="374904"/>
            <a:ext cx="2651760" cy="6108192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Imagen con título" showMasterSp="0" type="picTx">
  <p:cSld name="PICTURE_WITH_CAPTION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9020382" y="237744"/>
            <a:ext cx="2926080" cy="6382512"/>
          </a:xfrm>
          <a:prstGeom prst="rect">
            <a:avLst/>
          </a:prstGeom>
          <a:solidFill>
            <a:srgbClr val="1CADE4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Shape 78"/>
          <p:cNvSpPr txBox="1"/>
          <p:nvPr>
            <p:ph type="title"/>
          </p:nvPr>
        </p:nvSpPr>
        <p:spPr>
          <a:xfrm>
            <a:off x="9296403" y="603504"/>
            <a:ext cx="2432304" cy="16459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800"/>
              <a:buFont typeface="Century Gothic"/>
              <a:buNone/>
              <a:defRPr b="0" i="0" sz="28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9" name="Shape 79"/>
          <p:cNvSpPr txBox="1"/>
          <p:nvPr>
            <p:ph idx="2" type="pic"/>
          </p:nvPr>
        </p:nvSpPr>
        <p:spPr>
          <a:xfrm>
            <a:off x="228600" y="237744"/>
            <a:ext cx="8531352" cy="6382512"/>
          </a:xfrm>
          <a:prstGeom prst="rect">
            <a:avLst/>
          </a:prstGeom>
          <a:solidFill>
            <a:srgbClr val="77CEEF"/>
          </a:solidFill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3200"/>
              <a:buFont typeface="Garamond"/>
              <a:buNone/>
              <a:defRPr b="0" i="0" sz="32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lvl="2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lvl="3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lvl="4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9296403" y="2286000"/>
            <a:ext cx="2432304" cy="350215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28600" lvl="0" marL="457200" marR="0" rtl="0" algn="l">
              <a:lnSpc>
                <a:spcPct val="110000"/>
              </a:lnSpc>
              <a:spcBef>
                <a:spcPts val="8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None/>
              <a:defRPr b="0" i="0" sz="14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1" name="Shape 81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2" type="sldNum"/>
          </p:nvPr>
        </p:nvSpPr>
        <p:spPr>
          <a:xfrm>
            <a:off x="10396728" y="6227064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FFFFFF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84" name="Shape 84"/>
          <p:cNvSpPr/>
          <p:nvPr/>
        </p:nvSpPr>
        <p:spPr>
          <a:xfrm>
            <a:off x="9157542" y="374904"/>
            <a:ext cx="2651760" cy="6108192"/>
          </a:xfrm>
          <a:prstGeom prst="rect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234699" y="237744"/>
            <a:ext cx="11722608" cy="6382512"/>
          </a:xfrm>
          <a:prstGeom prst="rect">
            <a:avLst/>
          </a:prstGeom>
          <a:solidFill>
            <a:srgbClr val="E3DED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" name="Shape 7"/>
          <p:cNvSpPr txBox="1"/>
          <p:nvPr>
            <p:ph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  <a:defRPr b="0" i="0" sz="48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8" name="Shape 8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  <a:defRPr b="0" i="0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-3302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Char char="◦"/>
              <a:defRPr b="0" i="0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-3175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-3175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-317500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262626"/>
              </a:buClr>
              <a:buSzPts val="1400"/>
              <a:buFont typeface="Garamond"/>
              <a:buChar char="◦"/>
              <a:defRPr b="0" i="0" sz="1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-228600" lvl="5" marL="27432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indent="-228600" lvl="6" marL="32004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indent="-228600" lvl="7" marL="3657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indent="-228600" lvl="8" marL="41148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9" name="Shape 9"/>
          <p:cNvSpPr txBox="1"/>
          <p:nvPr>
            <p:ph idx="10" type="dt"/>
          </p:nvPr>
        </p:nvSpPr>
        <p:spPr>
          <a:xfrm>
            <a:off x="274320" y="6307668"/>
            <a:ext cx="274320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1" type="ftr"/>
          </p:nvPr>
        </p:nvSpPr>
        <p:spPr>
          <a:xfrm>
            <a:off x="3489963" y="6307668"/>
            <a:ext cx="5212080" cy="274320"/>
          </a:xfrm>
          <a:prstGeom prst="rect">
            <a:avLst/>
          </a:prstGeom>
          <a:noFill/>
          <a:ln>
            <a:noFill/>
          </a:ln>
        </p:spPr>
        <p:txBody>
          <a:bodyPr anchorCtr="1" anchor="b" bIns="91425" lIns="91425" spcFirstLastPara="1" rIns="91425" wrap="square" tIns="91425"/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10469880" y="6307668"/>
            <a:ext cx="1463040" cy="2743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4040"/>
              </a:buClr>
              <a:buSzPts val="1000"/>
              <a:buFont typeface="Century Gothic"/>
              <a:buNone/>
              <a:defRPr b="0" i="0" sz="1000" u="none" cap="none" strike="noStrike">
                <a:solidFill>
                  <a:srgbClr val="404040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1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4.png"/><Relationship Id="rId4" Type="http://schemas.openxmlformats.org/officeDocument/2006/relationships/image" Target="../media/image23.png"/><Relationship Id="rId5" Type="http://schemas.openxmlformats.org/officeDocument/2006/relationships/image" Target="../media/image2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0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null" TargetMode="External"/><Relationship Id="rId4" Type="http://schemas.openxmlformats.org/officeDocument/2006/relationships/hyperlink" Target="http://null" TargetMode="External"/><Relationship Id="rId5" Type="http://schemas.openxmlformats.org/officeDocument/2006/relationships/image" Target="../media/image13.png"/><Relationship Id="rId6" Type="http://schemas.openxmlformats.org/officeDocument/2006/relationships/image" Target="../media/image3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7.png"/><Relationship Id="rId4" Type="http://schemas.openxmlformats.org/officeDocument/2006/relationships/image" Target="../media/image31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png"/><Relationship Id="rId4" Type="http://schemas.openxmlformats.org/officeDocument/2006/relationships/image" Target="../media/image4.jpg"/><Relationship Id="rId5" Type="http://schemas.openxmlformats.org/officeDocument/2006/relationships/image" Target="../media/image5.png"/><Relationship Id="rId6" Type="http://schemas.openxmlformats.org/officeDocument/2006/relationships/image" Target="../media/image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Relationship Id="rId4" Type="http://schemas.openxmlformats.org/officeDocument/2006/relationships/image" Target="../media/image7.jpg"/><Relationship Id="rId5" Type="http://schemas.openxmlformats.org/officeDocument/2006/relationships/image" Target="../media/image14.jpg"/><Relationship Id="rId6" Type="http://schemas.openxmlformats.org/officeDocument/2006/relationships/image" Target="../media/image6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8.jpg"/><Relationship Id="rId4" Type="http://schemas.openxmlformats.org/officeDocument/2006/relationships/image" Target="../media/image12.jpg"/><Relationship Id="rId5" Type="http://schemas.openxmlformats.org/officeDocument/2006/relationships/image" Target="../media/image9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5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rgbClr val="E2DBCA"/>
            </a:gs>
            <a:gs pos="100000">
              <a:srgbClr val="CAC3B1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0" y="0"/>
            <a:ext cx="12191996" cy="6858000"/>
          </a:xfrm>
          <a:prstGeom prst="rect">
            <a:avLst/>
          </a:prstGeom>
          <a:gradFill>
            <a:gsLst>
              <a:gs pos="0">
                <a:srgbClr val="E2DBCA"/>
              </a:gs>
              <a:gs pos="100000">
                <a:srgbClr val="CAC3B1"/>
              </a:gs>
            </a:gsLst>
            <a:lin ang="5400000" scaled="0"/>
          </a:gradFill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0" name="Shape 100"/>
          <p:cNvSpPr/>
          <p:nvPr/>
        </p:nvSpPr>
        <p:spPr>
          <a:xfrm>
            <a:off x="453185" y="457200"/>
            <a:ext cx="11281611" cy="59436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algn="tl">
              <a:srgbClr val="000000">
                <a:alpha val="65882"/>
              </a:srgbClr>
            </a:outerShdw>
          </a:effectLst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Shape 101"/>
          <p:cNvSpPr/>
          <p:nvPr/>
        </p:nvSpPr>
        <p:spPr>
          <a:xfrm>
            <a:off x="616735" y="621792"/>
            <a:ext cx="10954512" cy="5614416"/>
          </a:xfrm>
          <a:prstGeom prst="rect">
            <a:avLst/>
          </a:prstGeom>
          <a:noFill/>
          <a:ln cap="flat" cmpd="sng" w="9525">
            <a:solidFill>
              <a:srgbClr val="40404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2" name="Shape 102"/>
          <p:cNvCxnSpPr/>
          <p:nvPr/>
        </p:nvCxnSpPr>
        <p:spPr>
          <a:xfrm>
            <a:off x="7365601" y="446821"/>
            <a:ext cx="0" cy="64008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cxnSp>
        <p:nvCxnSpPr>
          <p:cNvPr id="103" name="Shape 103"/>
          <p:cNvCxnSpPr/>
          <p:nvPr/>
        </p:nvCxnSpPr>
        <p:spPr>
          <a:xfrm>
            <a:off x="9057241" y="446821"/>
            <a:ext cx="0" cy="640080"/>
          </a:xfrm>
          <a:prstGeom prst="straightConnector1">
            <a:avLst/>
          </a:prstGeom>
          <a:noFill/>
          <a:ln cap="flat" cmpd="sng" w="9525">
            <a:solidFill>
              <a:srgbClr val="FFFFFF"/>
            </a:solidFill>
            <a:prstDash val="solid"/>
            <a:miter lim="8000"/>
            <a:headEnd len="sm" w="sm" type="none"/>
            <a:tailEnd len="sm" w="sm" type="none"/>
          </a:ln>
        </p:spPr>
      </p:cxnSp>
      <p:sp>
        <p:nvSpPr>
          <p:cNvPr id="104" name="Shape 104"/>
          <p:cNvSpPr txBox="1"/>
          <p:nvPr>
            <p:ph type="ctrTitle"/>
          </p:nvPr>
        </p:nvSpPr>
        <p:spPr>
          <a:xfrm>
            <a:off x="4461851" y="1348840"/>
            <a:ext cx="6607737" cy="3042702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6000"/>
              <a:buFont typeface="Arial Black"/>
              <a:buNone/>
            </a:pPr>
            <a:r>
              <a:rPr b="1" i="0" lang="es-ES" sz="6000" u="none" cap="none" strike="noStrike">
                <a:solidFill>
                  <a:srgbClr val="262626"/>
                </a:solidFill>
                <a:latin typeface="Arial Black"/>
                <a:ea typeface="Arial Black"/>
                <a:cs typeface="Arial Black"/>
                <a:sym typeface="Arial Black"/>
              </a:rPr>
              <a:t>PRO PEOPLE WORLD- PPW</a:t>
            </a:r>
            <a:endParaRPr/>
          </a:p>
        </p:txBody>
      </p:sp>
      <p:sp>
        <p:nvSpPr>
          <p:cNvPr id="105" name="Shape 105"/>
          <p:cNvSpPr txBox="1"/>
          <p:nvPr>
            <p:ph idx="1" type="subTitle"/>
          </p:nvPr>
        </p:nvSpPr>
        <p:spPr>
          <a:xfrm>
            <a:off x="5533784" y="4509537"/>
            <a:ext cx="5829711" cy="1123504"/>
          </a:xfrm>
          <a:prstGeom prst="rect">
            <a:avLst/>
          </a:prstGeom>
          <a:noFill/>
          <a:ln>
            <a:noFill/>
          </a:ln>
        </p:spPr>
        <p:txBody>
          <a:bodyPr anchorCtr="1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Garamond"/>
              <a:buNone/>
            </a:pPr>
            <a:r>
              <a:rPr b="0" i="0" lang="es-ES" sz="16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Paula Sánchez, Blanca Molinary, Paula Gutiérrez y Lydia Díaz  2ºCB</a:t>
            </a:r>
            <a:endParaRPr/>
          </a:p>
        </p:txBody>
      </p:sp>
      <p:pic>
        <p:nvPicPr>
          <p:cNvPr descr="Imagen que contiene imágenes prediseñadas  Descripción generada con confianza alta" id="106" name="Shape 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57457" y="1759424"/>
            <a:ext cx="3420377" cy="33391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/>
        </p:nvSpPr>
        <p:spPr>
          <a:xfrm>
            <a:off x="983432" y="166877"/>
            <a:ext cx="7200800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48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Precio del producto</a:t>
            </a:r>
            <a:endParaRPr sz="48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descr="Resultado de imagen de EUROS" id="176" name="Shape 17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EUROS" id="177" name="Shape 17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EUROS" id="178" name="Shape 17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CIFUENTES ROBANDO" id="179" name="Shape 17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CIFUENTES ROBANDO" id="180" name="Shape 180"/>
          <p:cNvSpPr txBox="1"/>
          <p:nvPr>
            <p:ph idx="1" type="body"/>
          </p:nvPr>
        </p:nvSpPr>
        <p:spPr>
          <a:xfrm>
            <a:off x="412365" y="997874"/>
            <a:ext cx="11779635" cy="32062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En primer lugar lo que hicimos fue analizar a nuestra competencia y sus precios, además de informarnos de la demanda que había en nuestra zona donde se localiza nuestro local.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Tenemos </a:t>
            </a: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BONOS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diferentes precios, ya que cada persona elegirá lo que mas le guste.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PERSONAS MAYORES Y DISCAPACITADOS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400 sin comida y con comida  420 al mes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Bono anual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3360 euros a 280 euros al mes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Bono trimestral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 975 euros a 325 euros al mes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Excursiones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de 10 a 15 euros aprox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Clases para padres 16 euros 2h todas las semanas o solo 2h un día 8euros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Las actividades únicamente por la tarde: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Actividad duración sea de 4 horas semanales; 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mensual 40 euros, anual 360 euros. ahorrando al mes 10 euros.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Las actividades duración sea de 8 horas semanales: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Bono mensual: 60 euros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Bono anual: 600 euros.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68579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descr="Resultado de imagen de CIFUENTES ROBANDO" id="181" name="Shape 18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CIFUENTES ROBANDO" id="182" name="Shape 18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CIFUENTES ROBANDO" id="183" name="Shape 18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4" name="Shape 18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5" name="Shape 18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6" name="Shape 18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7" name="Shape 18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8" name="Shape 18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89" name="Shape 18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90" name="Shape 19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91" name="Shape 19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92" name="Shape 19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descr="Resultado de imagen de GENTE PAGANDO" id="193" name="Shape 19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idx="1" type="body"/>
          </p:nvPr>
        </p:nvSpPr>
        <p:spPr>
          <a:xfrm flipH="1">
            <a:off x="1127448" y="1556792"/>
            <a:ext cx="7056784" cy="2952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 potenciales: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Prestamos un servicio no solo a un sector de la población sino aun grupo variado y heterogéneo. Además de prestar un servicio para todos los públicos es decir, que todos puedan por igual adquirirlo a un coste asequible.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Proceso de compra: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99" name="Shape 199"/>
          <p:cNvSpPr txBox="1"/>
          <p:nvPr/>
        </p:nvSpPr>
        <p:spPr>
          <a:xfrm>
            <a:off x="1271464" y="332656"/>
            <a:ext cx="676875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Clientes</a:t>
            </a:r>
            <a:endParaRPr sz="60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00" name="Shape 2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24392" y="188640"/>
            <a:ext cx="2329433" cy="216234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s://proyectayemprende.wikispaces.com/file/view/Capturadeprocesodeunservicio.PNG/623234573/Capturadeprocesodeunservicio.PNG" id="201" name="Shape 2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932456" y="-1738620"/>
            <a:ext cx="797799" cy="50405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Shape 2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63428" y="2156916"/>
            <a:ext cx="7519040" cy="47505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 Que es la competencia?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Son las otras empresas que venden un servicio igual que el tuyo o parecido en el mercado y el objetivo de nuestro negocio es ser mejor que ellos y que la gente nos prefiera.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FUNDACION APASCOVI EN LAS ROZAS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FUNDACION ANDE EN MAJADAHONDA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ASOCIACION ADISQUA GUADARRAMA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08" name="Shape 208"/>
          <p:cNvSpPr txBox="1"/>
          <p:nvPr/>
        </p:nvSpPr>
        <p:spPr>
          <a:xfrm>
            <a:off x="1703515" y="332656"/>
            <a:ext cx="8784976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Análisis de la competencia </a:t>
            </a:r>
            <a:endParaRPr sz="6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Shape 2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240016" y="3572589"/>
            <a:ext cx="3938299" cy="24593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Shape 214"/>
          <p:cNvSpPr txBox="1"/>
          <p:nvPr>
            <p:ph idx="1" type="body"/>
          </p:nvPr>
        </p:nvSpPr>
        <p:spPr>
          <a:xfrm>
            <a:off x="983432" y="131483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La publicidad es muy importante para promocionarse y darse a conocer a la sociedad, sobre todo cuando se esta comenzando a construir. Hemos decidido que nuestra publicidad durara 6 meses.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Hoy en día la tecnología es muy importante y estamos muy actualizados en nuestro negocio. Nos podréis encontrar en las siguientes redes sociales.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INSTAGRAM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@propeopleworld 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TWITTER</a:t>
            </a: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@ProPeopleWorld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Además utilizaremos marquesinas, carteles, vallas publicitarias etc….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1847528" y="260648"/>
            <a:ext cx="7128792" cy="10156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60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 de comunicación</a:t>
            </a:r>
            <a:endParaRPr sz="6000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6" name="Shape 2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 rot="10800000">
            <a:off x="4679304" y="3068960"/>
            <a:ext cx="822027" cy="778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7" name="Shape 2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162659" y="4257060"/>
            <a:ext cx="1033289" cy="98969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Shape 2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08482" y="661738"/>
            <a:ext cx="7590780" cy="55932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 txBox="1"/>
          <p:nvPr/>
        </p:nvSpPr>
        <p:spPr>
          <a:xfrm>
            <a:off x="770950" y="480563"/>
            <a:ext cx="9865200" cy="156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Previsión de ventas</a:t>
            </a:r>
            <a:endParaRPr sz="36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6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Las ventas son muy importantes en el negocio porque son las que aportan los beneficios a ella. Si hay muchas ventas sabremos que estamos satisfaciendo las necesidades de nuestros clientes.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4" name="Shape 224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3432" y="2276872"/>
            <a:ext cx="9864050" cy="40310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idx="1" type="body"/>
          </p:nvPr>
        </p:nvSpPr>
        <p:spPr>
          <a:xfrm>
            <a:off x="255925" y="1142475"/>
            <a:ext cx="11347800" cy="50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previsión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de compras nos ayuda a analizar que productos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utilizaremos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cotidianamente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cuál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será su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precio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,con esta 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lista podremos</a:t>
            </a:r>
            <a:r>
              <a:rPr lang="es-ES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hacernos una idea de los gastos mensuales de nuestra empresa y todos los productos mostrados tienen un periodo de vida inferior a un año.</a:t>
            </a:r>
            <a:endParaRPr/>
          </a:p>
        </p:txBody>
      </p:sp>
      <p:sp>
        <p:nvSpPr>
          <p:cNvPr id="230" name="Shape 230"/>
          <p:cNvSpPr txBox="1"/>
          <p:nvPr/>
        </p:nvSpPr>
        <p:spPr>
          <a:xfrm>
            <a:off x="1667150" y="505875"/>
            <a:ext cx="9102900" cy="8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Shape 231"/>
          <p:cNvSpPr txBox="1"/>
          <p:nvPr/>
        </p:nvSpPr>
        <p:spPr>
          <a:xfrm>
            <a:off x="743625" y="407325"/>
            <a:ext cx="9354000" cy="8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Previsión de compras</a:t>
            </a:r>
            <a:r>
              <a:rPr lang="es-ES" sz="3600"/>
              <a:t>:</a:t>
            </a:r>
            <a:endParaRPr sz="3600"/>
          </a:p>
        </p:txBody>
      </p:sp>
      <p:graphicFrame>
        <p:nvGraphicFramePr>
          <p:cNvPr id="232" name="Shape 232"/>
          <p:cNvGraphicFramePr/>
          <p:nvPr/>
        </p:nvGraphicFramePr>
        <p:xfrm>
          <a:off x="743625" y="2794550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{43E93580-013C-41C4-93F6-0D7E79A57C33}</a:tableStyleId>
              </a:tblPr>
              <a:tblGrid>
                <a:gridCol w="4491125"/>
                <a:gridCol w="2692175"/>
                <a:gridCol w="2050575"/>
                <a:gridCol w="792575"/>
              </a:tblGrid>
              <a:tr h="74077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Productos de limpieza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50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1,50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75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077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Productos de baño (papel higiénico,...)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116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14 euros x 18 rollos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90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077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Material escolar (folios, lapices,...)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90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2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180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077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Comida para perros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20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200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4077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Comida al mes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12/13 compras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70 a mes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910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233" name="Shape 233"/>
          <p:cNvGraphicFramePr/>
          <p:nvPr/>
        </p:nvGraphicFramePr>
        <p:xfrm>
          <a:off x="743625" y="2230900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{43E93580-013C-41C4-93F6-0D7E79A57C33}</a:tableStyleId>
              </a:tblPr>
              <a:tblGrid>
                <a:gridCol w="4491150"/>
                <a:gridCol w="2692175"/>
                <a:gridCol w="2050575"/>
                <a:gridCol w="792550"/>
              </a:tblGrid>
              <a:tr h="563625"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PRODUCTOS/MATERIALES A COMPRAR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CANTIDAD A COMPRAR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PRECIO UNITARIO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(euros)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TOTAL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  <a:p>
                      <a:pPr indent="0" lvl="0" marL="0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s-ES" sz="1000">
                          <a:highlight>
                            <a:srgbClr val="FFFFFF"/>
                          </a:highlight>
                        </a:rPr>
                        <a:t>(euros)</a:t>
                      </a:r>
                      <a:endParaRPr b="1"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34" name="Shape 234"/>
          <p:cNvSpPr txBox="1"/>
          <p:nvPr/>
        </p:nvSpPr>
        <p:spPr>
          <a:xfrm>
            <a:off x="1667150" y="505875"/>
            <a:ext cx="5456100" cy="63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/>
          <p:nvPr>
            <p:ph idx="1" type="body"/>
          </p:nvPr>
        </p:nvSpPr>
        <p:spPr>
          <a:xfrm>
            <a:off x="1040591" y="1242695"/>
            <a:ext cx="100584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b="1" lang="es-ES"/>
              <a:t>Los RRHH es una función y/o departamento que se encarga de organizar y maximizar el desempeño de los funcionarios o capital humano con el fin de aumentar su productividad.Es muy importante una buena organización ya que de esto depende el éxito o fracaso de la empresa.También se </a:t>
            </a:r>
            <a:r>
              <a:rPr b="1" lang="es-ES"/>
              <a:t>encarga</a:t>
            </a:r>
            <a:r>
              <a:rPr b="1" lang="es-ES"/>
              <a:t> de motivar a los trabajadores para que </a:t>
            </a:r>
            <a:r>
              <a:rPr b="1" lang="es-ES"/>
              <a:t>realicen</a:t>
            </a:r>
            <a:r>
              <a:rPr b="1" lang="es-ES"/>
              <a:t> bien su trabajo </a:t>
            </a:r>
            <a:r>
              <a:rPr b="1" lang="es-ES"/>
              <a:t>aumentando</a:t>
            </a:r>
            <a:r>
              <a:rPr b="1" lang="es-ES"/>
              <a:t> </a:t>
            </a:r>
            <a:r>
              <a:rPr b="1" lang="es-ES"/>
              <a:t>así</a:t>
            </a:r>
            <a:r>
              <a:rPr b="1" lang="es-ES"/>
              <a:t> la productividad.</a:t>
            </a:r>
            <a:endParaRPr b="1"/>
          </a:p>
        </p:txBody>
      </p:sp>
      <p:sp>
        <p:nvSpPr>
          <p:cNvPr id="240" name="Shape 240"/>
          <p:cNvSpPr txBox="1"/>
          <p:nvPr/>
        </p:nvSpPr>
        <p:spPr>
          <a:xfrm>
            <a:off x="1515700" y="446125"/>
            <a:ext cx="9406200" cy="97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/>
              <a:t>RECURSOS HUMANOS:</a:t>
            </a:r>
            <a:endParaRPr sz="3600" u="sng"/>
          </a:p>
        </p:txBody>
      </p:sp>
      <p:graphicFrame>
        <p:nvGraphicFramePr>
          <p:cNvPr id="241" name="Shape 241"/>
          <p:cNvGraphicFramePr/>
          <p:nvPr/>
        </p:nvGraphicFramePr>
        <p:xfrm>
          <a:off x="1014375" y="2942075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{43E93580-013C-41C4-93F6-0D7E79A57C33}</a:tableStyleId>
              </a:tblPr>
              <a:tblGrid>
                <a:gridCol w="901600"/>
                <a:gridCol w="2608200"/>
                <a:gridCol w="2994625"/>
                <a:gridCol w="3606400"/>
              </a:tblGrid>
              <a:tr h="61635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Puestos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Requisitos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Descripción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635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Paula 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Director General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Carrera general de ADE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Dirigir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635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Lydia D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Jefa de Recursos Humanos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Carrera de recursos humanos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Dirigir recursos humanos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635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Paula G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Jefa de produccion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Carrera de produccion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Dirigir producción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479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Blanca M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Jefa de Marketing y fianzas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Carrera de Marketing y finanzas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000">
                          <a:highlight>
                            <a:srgbClr val="FFFFFF"/>
                          </a:highlight>
                        </a:rPr>
                        <a:t>Dirigir Carrera de Marketing y finanzas</a:t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t/>
                      </a:r>
                      <a:endParaRPr sz="10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2" name="Shape 242"/>
          <p:cNvSpPr txBox="1"/>
          <p:nvPr/>
        </p:nvSpPr>
        <p:spPr>
          <a:xfrm>
            <a:off x="304800" y="3048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idx="1" type="body"/>
          </p:nvPr>
        </p:nvSpPr>
        <p:spPr>
          <a:xfrm>
            <a:off x="464150" y="738852"/>
            <a:ext cx="10661100" cy="529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4800" u="sng"/>
              <a:t>CONTABILIDAD:</a:t>
            </a:r>
            <a:endParaRPr sz="4800" u="sng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/>
              <a:t>A continuación mostraremos todos aquellos apartados que tienen que ver con nuestra empresa </a:t>
            </a:r>
            <a:r>
              <a:rPr lang="es-ES" sz="1200"/>
              <a:t>.</a:t>
            </a:r>
            <a:endParaRPr sz="12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  <p:pic>
        <p:nvPicPr>
          <p:cNvPr id="248" name="Shape 2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55275" y="2304900"/>
            <a:ext cx="4043000" cy="40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 txBox="1"/>
          <p:nvPr>
            <p:ph idx="1" type="body"/>
          </p:nvPr>
        </p:nvSpPr>
        <p:spPr>
          <a:xfrm>
            <a:off x="763050" y="1799226"/>
            <a:ext cx="10665900" cy="464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 sz="1400">
                <a:solidFill>
                  <a:schemeClr val="dk1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 continuación se encuentra nuestro salario mensual por una parte y nuestro salario mensual total multiplicado por 14 debido a las dos pagas extraordinarias:</a:t>
            </a:r>
            <a:endParaRPr sz="14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NOMBRE DEL SOCIO                   PUESTO Y CATEGORÍAS:       SALARIO MENSUAL       SALARIO ANUAL(x14)</a:t>
            </a:r>
            <a:endParaRPr b="1"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Paula S                                           Directora general                                    1900                                   26600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Paula G                                          Directora de producción                          1900                                   26600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Blanca M                                        Directora de marketing y finanzas           1900                                  26600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Lydia D                                           Directora de RRHH                                  1900                                  26600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b="1"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TOTAL COSTES SOCIOS</a:t>
            </a:r>
            <a:r>
              <a:rPr lang="es-ES" sz="14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:                                                                             7600                                106400</a:t>
            </a:r>
            <a:endParaRPr sz="14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4" name="Shape 254"/>
          <p:cNvSpPr txBox="1"/>
          <p:nvPr/>
        </p:nvSpPr>
        <p:spPr>
          <a:xfrm>
            <a:off x="1246200" y="323575"/>
            <a:ext cx="9699600" cy="92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Coste de los </a:t>
            </a: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trabajadores</a:t>
            </a: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 y socios</a:t>
            </a:r>
            <a:endParaRPr sz="3600" u="sng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 txBox="1"/>
          <p:nvPr>
            <p:ph idx="1" type="body"/>
          </p:nvPr>
        </p:nvSpPr>
        <p:spPr>
          <a:xfrm>
            <a:off x="1115853" y="1367295"/>
            <a:ext cx="100584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/>
              <a:t>En la siguiente diapositiva se mostrará toda la maquinaria de la que disponemos con su coste,esta maquinaria fue conseguida gracias </a:t>
            </a:r>
            <a:r>
              <a:rPr lang="es-ES"/>
              <a:t>a un</a:t>
            </a:r>
            <a:r>
              <a:rPr lang="es-ES"/>
              <a:t> acuerdo que tuvimos con el dueño para que algunos de los muebles nos los dejara en el local.</a:t>
            </a:r>
            <a:endParaRPr/>
          </a:p>
        </p:txBody>
      </p:sp>
      <p:sp>
        <p:nvSpPr>
          <p:cNvPr id="260" name="Shape 260"/>
          <p:cNvSpPr txBox="1"/>
          <p:nvPr/>
        </p:nvSpPr>
        <p:spPr>
          <a:xfrm>
            <a:off x="1383375" y="529800"/>
            <a:ext cx="9094800" cy="95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PLAN DE INVERSIONES:</a:t>
            </a:r>
            <a:endParaRPr sz="3600" u="sng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61" name="Shape 2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0918" y="2877381"/>
            <a:ext cx="4030175" cy="299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idx="4294967295"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b="0" i="0" lang="es-ES" sz="5400" u="none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¿Quiénes somos?</a:t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419819" y="2146252"/>
            <a:ext cx="11539270" cy="388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Nuestra empresa, es una asociación, relacionada con la labor social, ya que nuestro objetivo es conseguir que las personas discapacitadas se integren en la sociedad igual que los demás.</a:t>
            </a:r>
            <a:endParaRPr/>
          </a:p>
          <a:p>
            <a:pPr indent="-30479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sng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Teléfono</a:t>
            </a: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: 688911203 / 918345923</a:t>
            </a:r>
            <a:b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Email: </a:t>
            </a:r>
            <a:r>
              <a:rPr b="0" i="0" lang="es-ES" sz="2400" u="sng" cap="none" strike="noStrike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3"/>
              </a:rPr>
              <a:t>propeopleworld@gmail.com</a:t>
            </a:r>
            <a:br>
              <a:rPr b="0" i="0" lang="es-ES" sz="2400" u="sng" cap="none" strike="noStrike">
                <a:solidFill>
                  <a:schemeClr val="hlink"/>
                </a:solidFill>
                <a:latin typeface="Century Gothic"/>
                <a:ea typeface="Century Gothic"/>
                <a:cs typeface="Century Gothic"/>
                <a:sym typeface="Century Gothic"/>
                <a:hlinkClick r:id="rId4"/>
              </a:rPr>
            </a:b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Twitter: @ProPeopleWorld</a:t>
            </a:r>
            <a:endParaRPr/>
          </a:p>
          <a:p>
            <a:pPr indent="-30479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30479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None/>
            </a:pPr>
            <a:r>
              <a:t/>
            </a:r>
            <a:endParaRPr b="0" i="0" sz="24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113" name="Shape 1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743642" y="3209571"/>
            <a:ext cx="3030751" cy="31130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mágenes prediseñadas  Descripción generada con confianza alta" id="114" name="Shape 11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540099" y="580488"/>
            <a:ext cx="1407545" cy="1412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idx="1" type="body"/>
          </p:nvPr>
        </p:nvSpPr>
        <p:spPr>
          <a:xfrm>
            <a:off x="1066803" y="2103120"/>
            <a:ext cx="100584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1"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Shape 267"/>
          <p:cNvSpPr txBox="1"/>
          <p:nvPr/>
        </p:nvSpPr>
        <p:spPr>
          <a:xfrm>
            <a:off x="742175" y="1512525"/>
            <a:ext cx="11367300" cy="325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graphicFrame>
        <p:nvGraphicFramePr>
          <p:cNvPr id="268" name="Shape 268"/>
          <p:cNvGraphicFramePr/>
          <p:nvPr/>
        </p:nvGraphicFramePr>
        <p:xfrm>
          <a:off x="873375" y="320625"/>
          <a:ext cx="3000000" cy="3000000"/>
        </p:xfrm>
        <a:graphic>
          <a:graphicData uri="http://schemas.openxmlformats.org/drawingml/2006/table">
            <a:tbl>
              <a:tblPr>
                <a:solidFill>
                  <a:srgbClr val="FFFFFF"/>
                </a:solidFill>
                <a:tableStyleId>{43E93580-013C-41C4-93F6-0D7E79A57C33}</a:tableStyleId>
              </a:tblPr>
              <a:tblGrid>
                <a:gridCol w="6418225"/>
                <a:gridCol w="2202850"/>
              </a:tblGrid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s-ES" sz="900">
                          <a:highlight>
                            <a:srgbClr val="FFFFFF"/>
                          </a:highlight>
                        </a:rPr>
                        <a:t>Concepto</a:t>
                      </a:r>
                      <a:endParaRPr b="1"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s-ES" sz="900">
                          <a:highlight>
                            <a:srgbClr val="FFFFFF"/>
                          </a:highlight>
                        </a:rPr>
                        <a:t>Importe (€)</a:t>
                      </a:r>
                      <a:endParaRPr b="1"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Maquinaria y utillaje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2500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Mobiliario y enseres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1200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Equipos Informáticos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2400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Elementos de transporte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15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Fianzas/ Traspasos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2000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Existencias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3200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Mercaderías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1400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Otras inversiones...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1800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783725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Tesorería o dinero disponible necesario 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(Caja y bancos) 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5500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32400"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b="1" lang="es-ES" sz="900">
                          <a:highlight>
                            <a:srgbClr val="FFFFFF"/>
                          </a:highlight>
                        </a:rPr>
                        <a:t>TOTAL INVERSIONES</a:t>
                      </a:r>
                      <a:endParaRPr b="1"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12700" marR="12700" rtl="0">
                        <a:lnSpc>
                          <a:spcPct val="115000"/>
                        </a:lnSpc>
                        <a:spcBef>
                          <a:spcPts val="800"/>
                        </a:spcBef>
                        <a:spcAft>
                          <a:spcPts val="800"/>
                        </a:spcAft>
                        <a:buNone/>
                      </a:pPr>
                      <a:r>
                        <a:rPr lang="es-ES" sz="900">
                          <a:highlight>
                            <a:srgbClr val="FFFFFF"/>
                          </a:highlight>
                        </a:rPr>
                        <a:t>20015</a:t>
                      </a:r>
                      <a:endParaRPr sz="900">
                        <a:highlight>
                          <a:srgbClr val="FFFFFF"/>
                        </a:highlight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DDDDD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idx="1" type="body"/>
          </p:nvPr>
        </p:nvSpPr>
        <p:spPr>
          <a:xfrm>
            <a:off x="929453" y="2740845"/>
            <a:ext cx="100584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SOCIO 1:               Paula Sánchez            7500€</a:t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SOCIO 2 :              Paula G.                      7500€</a:t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SOCIO 3:               Blanca                         7500€</a:t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SOCIO 4 :              Lydia                           7500€</a:t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TOTAL APORTE SOCIOS</a:t>
            </a:r>
            <a:endParaRPr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es-ES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3000 EUROS</a:t>
            </a:r>
            <a:endParaRPr/>
          </a:p>
        </p:txBody>
      </p:sp>
      <p:sp>
        <p:nvSpPr>
          <p:cNvPr id="274" name="Shape 274"/>
          <p:cNvSpPr txBox="1"/>
          <p:nvPr/>
        </p:nvSpPr>
        <p:spPr>
          <a:xfrm>
            <a:off x="1066800" y="755425"/>
            <a:ext cx="9163500" cy="10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400" u="sng"/>
              <a:t>PLAN DE FINANCIACION:</a:t>
            </a:r>
            <a:endParaRPr sz="2400" u="sng"/>
          </a:p>
        </p:txBody>
      </p:sp>
      <p:sp>
        <p:nvSpPr>
          <p:cNvPr id="275" name="Shape 275"/>
          <p:cNvSpPr txBox="1"/>
          <p:nvPr/>
        </p:nvSpPr>
        <p:spPr>
          <a:xfrm>
            <a:off x="1066800" y="1520725"/>
            <a:ext cx="10275000" cy="9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latin typeface="Calibri"/>
                <a:ea typeface="Calibri"/>
                <a:cs typeface="Calibri"/>
                <a:sym typeface="Calibri"/>
              </a:rPr>
              <a:t>A continuación se muestra nuestro plan de financiación que se trata de la herramienta básica que te permitirá especificar cuáles van a ser,con precisión,las fuentes de financiación de nuestro proyecto empresarial,es decir, que se trata de un documento que forma parte del plan económico-financiero de una empresa donde se recoger de forma explícita las vías de acceso al capital</a:t>
            </a: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idx="1" type="body"/>
          </p:nvPr>
        </p:nvSpPr>
        <p:spPr>
          <a:xfrm>
            <a:off x="351600" y="1328050"/>
            <a:ext cx="10870500" cy="311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Concepto                                                                                                                                                                                                                                                                                      Importe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Gastos de constitución (se consideran una sola vez el año de constitución) 500 € + 1 % del capital social (de impuesto de transmisiones patrimoniales)                                    503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Alquiler del local                                                                                                                                                                                                                                                                            12000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Amortizaciones (VER SU CÁLCULO AL FINAL).                                                                                                                                                                                                                            6100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Costes salariales fijos (indirectos) (Del apartado de Recursos Humanos, y debe incluir los salarios de los socios y de los trabajadores)                                                                     123315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Intereses de préstamos pagados en el año (Del apartado de Financiación)                                                                                                                                                                       30000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Seguros.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230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Publicidad y promoción (Del apartado de Márqueting)                                                                                                                                                                                                          20000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Mantenimiento y reparaciones.                                                                                                                                                                                                                                                   5346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Limpieza *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900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Suministros: agua, luz, calefacción…                                                                                                                                                                                                                                           216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Teléfono (fijo y móvil).                                                                                                                                                                                                                                                                     324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Transportes y distribución.                                                                                                                                                                                                                                                               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Uniformes del personal.                                                                                                                                                                                                                                                                  111,88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Otros (especificar).                                                                                                                        0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900"/>
              <a:t>Total: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199.045,88 euros</a:t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</p:txBody>
      </p:sp>
      <p:sp>
        <p:nvSpPr>
          <p:cNvPr id="281" name="Shape 281"/>
          <p:cNvSpPr txBox="1"/>
          <p:nvPr/>
        </p:nvSpPr>
        <p:spPr>
          <a:xfrm>
            <a:off x="1954750" y="354850"/>
            <a:ext cx="9175800" cy="97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>
                <a:latin typeface="Century Gothic"/>
                <a:ea typeface="Century Gothic"/>
                <a:cs typeface="Century Gothic"/>
                <a:sym typeface="Century Gothic"/>
              </a:rPr>
              <a:t>PREVISIÓN DE COSTES:</a:t>
            </a:r>
            <a:endParaRPr sz="3600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/>
          <p:nvPr>
            <p:ph idx="1" type="body"/>
          </p:nvPr>
        </p:nvSpPr>
        <p:spPr>
          <a:xfrm>
            <a:off x="429075" y="2132550"/>
            <a:ext cx="114522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>
                <a:latin typeface="Calibri"/>
                <a:ea typeface="Calibri"/>
                <a:cs typeface="Calibri"/>
                <a:sym typeface="Calibri"/>
              </a:rPr>
              <a:t>La amortización se define como la acción de amortizar una deuda o una inversión,en la tabla siguiente encontramos nuestro cálculo de la amortizacion</a:t>
            </a:r>
            <a:r>
              <a:rPr lang="es-ES" sz="1100">
                <a:latin typeface="Calibri"/>
                <a:ea typeface="Calibri"/>
                <a:cs typeface="Calibri"/>
                <a:sym typeface="Calibri"/>
              </a:rPr>
              <a:t>:</a:t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CÁLCULO DE LA AMORTIZACIÓN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Concepto (Inversiones)         Importe (€)          Vida útil (en años)                Cantidad anual a amortizar                    (Importe / vida útil)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Edificios, locales o terrenos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(sólo si es comprado)                                              0                                                           0                                                   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Obras de acondicionamiento                                  0                                                            0                                                  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Maquinaria y utillaje                                            </a:t>
            </a: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2500                                                         </a:t>
            </a: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5                                               500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Mobiliario y enseres                                             1200                                                      5 años                                          240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Equipos Informáticos                                            2400                                                     5 años                                          480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Elementos de transporte                                         0                                                            0                                                  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Otros                                                                       0                                                            0                                                   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s-ES" sz="1000"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Total amortizaciones:                                           6100                                                                                                           1220</a:t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12700" marR="127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000"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1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7" name="Shape 287"/>
          <p:cNvSpPr txBox="1"/>
          <p:nvPr/>
        </p:nvSpPr>
        <p:spPr>
          <a:xfrm>
            <a:off x="1304875" y="775075"/>
            <a:ext cx="9526500" cy="10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CALCULO DE LA </a:t>
            </a: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AMORTIZACIÓN</a:t>
            </a:r>
            <a:endParaRPr sz="3600" u="sng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/>
          <p:nvPr>
            <p:ph idx="1" type="body"/>
          </p:nvPr>
        </p:nvSpPr>
        <p:spPr>
          <a:xfrm>
            <a:off x="880400" y="1534075"/>
            <a:ext cx="6350400" cy="393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>
                <a:latin typeface="Calibri"/>
                <a:ea typeface="Calibri"/>
                <a:cs typeface="Calibri"/>
                <a:sym typeface="Calibri"/>
              </a:rPr>
              <a:t>Esta es la cuenta de resultados de nuestra empresa que pertenece al apartado de contabilidad,la cuenta de resultados o pérdida de ganancias es el documento que informa del resultado de la gestión de la empresa como consecuencia de las operaciones ordinarias (ingresos y gastos) que se realiza de forma continuada,y de las cuales se obtiene un resultado.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chemeClr val="dk1"/>
              </a:solidFill>
              <a:highlight>
                <a:srgbClr val="FFFFFF"/>
              </a:highlight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293" name="Shape 293"/>
          <p:cNvSpPr txBox="1"/>
          <p:nvPr/>
        </p:nvSpPr>
        <p:spPr>
          <a:xfrm>
            <a:off x="1107300" y="686775"/>
            <a:ext cx="9977400" cy="101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CUENTA DE RESULTADOS:</a:t>
            </a:r>
            <a:endParaRPr sz="3600" u="sng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294" name="Shape 2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68525" y="549425"/>
            <a:ext cx="3800125" cy="606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Shape 2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82175" y="3940900"/>
            <a:ext cx="3407750" cy="212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 txBox="1"/>
          <p:nvPr>
            <p:ph idx="1" type="body"/>
          </p:nvPr>
        </p:nvSpPr>
        <p:spPr>
          <a:xfrm>
            <a:off x="323775" y="1324500"/>
            <a:ext cx="4169700" cy="40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900"/>
              </a:spcBef>
              <a:spcAft>
                <a:spcPts val="0"/>
              </a:spcAft>
              <a:buNone/>
            </a:pPr>
            <a:r>
              <a:rPr lang="es-ES"/>
              <a:t>Este se trata de otro de los puntos más importantes dentro de la contabilidad y se trata de un examen periódico de las cuentas de una empresa,comprando sus ingresos y gastos para establecer un nivel de beneficios o pérdidas.</a:t>
            </a:r>
            <a:endParaRPr/>
          </a:p>
        </p:txBody>
      </p:sp>
      <p:sp>
        <p:nvSpPr>
          <p:cNvPr id="301" name="Shape 301"/>
          <p:cNvSpPr txBox="1"/>
          <p:nvPr/>
        </p:nvSpPr>
        <p:spPr>
          <a:xfrm>
            <a:off x="1098850" y="696600"/>
            <a:ext cx="10203600" cy="9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3600" u="sng">
                <a:latin typeface="Century Gothic"/>
                <a:ea typeface="Century Gothic"/>
                <a:cs typeface="Century Gothic"/>
                <a:sym typeface="Century Gothic"/>
              </a:rPr>
              <a:t>BALANCE:</a:t>
            </a:r>
            <a:endParaRPr sz="3600" u="sng"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id="302" name="Shape 30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88600" y="784900"/>
            <a:ext cx="7641751" cy="5405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4294967295"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b="0" i="0" lang="es-ES" sz="5400" u="sng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Denominacion comercial</a:t>
            </a:r>
            <a:endParaRPr/>
          </a:p>
        </p:txBody>
      </p:sp>
      <p:pic>
        <p:nvPicPr>
          <p:cNvPr id="120" name="Shape 12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3709" y="2635081"/>
            <a:ext cx="2379451" cy="33712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mágenes prediseñadas  Descripción generada con confianza alta" id="121" name="Shape 1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16061" y="3618152"/>
            <a:ext cx="8192219" cy="14332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2100016">
            <a:off x="7786775" y="2143262"/>
            <a:ext cx="1061051" cy="12918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n que contiene imágenes prediseñadas  Descripción generada con confianza alta" id="123" name="Shape 1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618396" y="738634"/>
            <a:ext cx="1191883" cy="11537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4294967295"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b="0" i="0" lang="es-ES" sz="5400" u="sng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Evolución del logotipo</a:t>
            </a:r>
            <a:endParaRPr b="0" i="0" sz="4800" u="sng" cap="none" strike="noStrike">
              <a:solidFill>
                <a:srgbClr val="262626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El siguiente paso, fue la creación de un logotipo basándonos en el nombre, y en las funciones de esta empresa.</a:t>
            </a:r>
            <a:endParaRPr/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3">
            <a:alphaModFix/>
          </a:blip>
          <a:srcRect b="-592" l="14575" r="16193" t="1060"/>
          <a:stretch/>
        </p:blipFill>
        <p:spPr>
          <a:xfrm>
            <a:off x="418017" y="3511460"/>
            <a:ext cx="2466996" cy="24199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Shape 131"/>
          <p:cNvPicPr preferRelativeResize="0"/>
          <p:nvPr/>
        </p:nvPicPr>
        <p:blipFill rotWithShape="1">
          <a:blip r:embed="rId4">
            <a:alphaModFix/>
          </a:blip>
          <a:srcRect b="-9574" l="13295" r="30058" t="0"/>
          <a:stretch/>
        </p:blipFill>
        <p:spPr>
          <a:xfrm>
            <a:off x="3089336" y="3514725"/>
            <a:ext cx="2481178" cy="26178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 rotWithShape="1">
          <a:blip r:embed="rId5">
            <a:alphaModFix/>
          </a:blip>
          <a:srcRect b="1429" l="16556" r="9934" t="-179"/>
          <a:stretch/>
        </p:blipFill>
        <p:spPr>
          <a:xfrm>
            <a:off x="5762530" y="3804150"/>
            <a:ext cx="2869003" cy="17783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 rotWithShape="1">
          <a:blip r:embed="rId6">
            <a:alphaModFix/>
          </a:blip>
          <a:srcRect b="-1315" l="17801" r="24084" t="0"/>
          <a:stretch/>
        </p:blipFill>
        <p:spPr>
          <a:xfrm>
            <a:off x="8865080" y="3663113"/>
            <a:ext cx="2988826" cy="20620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/>
          <p:nvPr>
            <p:ph idx="4294967295"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b="0" i="0" lang="es-ES" sz="5400" u="sng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Logotipo final</a:t>
            </a:r>
            <a:endParaRPr/>
          </a:p>
        </p:txBody>
      </p:sp>
      <p:pic>
        <p:nvPicPr>
          <p:cNvPr id="139" name="Shape 139"/>
          <p:cNvPicPr preferRelativeResize="0"/>
          <p:nvPr/>
        </p:nvPicPr>
        <p:blipFill rotWithShape="1">
          <a:blip r:embed="rId3">
            <a:alphaModFix/>
          </a:blip>
          <a:srcRect b="-1786" l="22670" r="20655" t="0"/>
          <a:stretch/>
        </p:blipFill>
        <p:spPr>
          <a:xfrm>
            <a:off x="1402689" y="2689552"/>
            <a:ext cx="3233894" cy="2471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>
            <p:ph idx="1" type="body"/>
          </p:nvPr>
        </p:nvPicPr>
        <p:blipFill rotWithShape="1">
          <a:blip r:embed="rId4">
            <a:alphaModFix/>
          </a:blip>
          <a:srcRect b="-7526" l="13668" r="29496" t="2049"/>
          <a:stretch/>
        </p:blipFill>
        <p:spPr>
          <a:xfrm>
            <a:off x="7626288" y="2332277"/>
            <a:ext cx="2574566" cy="31850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/>
          <p:nvPr>
            <p:ph idx="4294967295" type="title"/>
          </p:nvPr>
        </p:nvSpPr>
        <p:spPr>
          <a:xfrm>
            <a:off x="1066803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1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Century Gothic"/>
              <a:buNone/>
            </a:pPr>
            <a:r>
              <a:rPr b="0" i="0" lang="es-ES" sz="5400" u="sng" cap="none" strike="noStrike">
                <a:solidFill>
                  <a:srgbClr val="262626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Adecuación de los perfiles</a:t>
            </a:r>
            <a:endParaRPr/>
          </a:p>
        </p:txBody>
      </p:sp>
      <p:pic>
        <p:nvPicPr>
          <p:cNvPr descr="Imagen que contiene imágenes prediseñadas  Descripción generada con confianza muy alta" id="146" name="Shape 1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17457" y="2624263"/>
            <a:ext cx="3821497" cy="2845923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>
            <p:ph idx="1" type="body"/>
          </p:nvPr>
        </p:nvSpPr>
        <p:spPr>
          <a:xfrm>
            <a:off x="319180" y="2232516"/>
            <a:ext cx="8850706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Director general – Paula Sánchez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Director de producción- Paula Gutiérrez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Director de marketing y finanzas – Blanca Molinary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2400"/>
              <a:buFont typeface="Garamond"/>
              <a:buChar char="◦"/>
            </a:pPr>
            <a:r>
              <a:rPr b="0" i="0" lang="es-ES" sz="24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Director de recursos humanos – Lydia Díaz</a:t>
            </a:r>
            <a:endParaRPr/>
          </a:p>
        </p:txBody>
      </p:sp>
      <p:pic>
        <p:nvPicPr>
          <p:cNvPr descr="Imagen que contiene ropa  Descripción generada con confianza muy alta" id="148" name="Shape 14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85377" y="4335755"/>
            <a:ext cx="2901345" cy="20683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Shape 149"/>
          <p:cNvPicPr preferRelativeResize="0"/>
          <p:nvPr/>
        </p:nvPicPr>
        <p:blipFill rotWithShape="1">
          <a:blip r:embed="rId5">
            <a:alphaModFix/>
          </a:blip>
          <a:srcRect b="0" l="15827" r="28777" t="0"/>
          <a:stretch/>
        </p:blipFill>
        <p:spPr>
          <a:xfrm>
            <a:off x="10573646" y="557756"/>
            <a:ext cx="1108051" cy="1343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Nuestro negocio surge de la idea de satisfacer a diferentes sectores de la sociedad, pero sobre todo a personas discapacitadas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Arial"/>
              <a:buChar char="•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Ayuda para sociabilizarse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Conseguir objetivos nuevos 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No sentirse diferentes al resto, valerse por si mismos... que no se sientan desplazados del resto de la gente.</a:t>
            </a:r>
            <a:endParaRPr/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Hacerles ver que valen lo mismo que el resto y que pueden lograr todo aquello que se propongan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68579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55" name="Shape 155"/>
          <p:cNvSpPr txBox="1"/>
          <p:nvPr/>
        </p:nvSpPr>
        <p:spPr>
          <a:xfrm>
            <a:off x="1343472" y="675265"/>
            <a:ext cx="907300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Defiende tu idea</a:t>
            </a:r>
            <a:endParaRPr sz="54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sindromeG.jpg" id="156" name="Shape 15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12224" y="404664"/>
            <a:ext cx="3476625" cy="1628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1066803" y="2103120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Para nuestra empresa, el tipo de sociedad que más nos conviene es la Sociedad de responsabilidad limitada (SRL) ya que sus características son las que mas se adecuan a nuestra empresa:</a:t>
            </a:r>
            <a:b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 Esta limitada por su capital aportado, evitando responder con su patrimonio personal ante las deudas de sus negocios.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Multitud de ventajas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3000 euros capital mínimo a aportar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0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los impuestos son menores que los del autónomo ya que el tipo del impuesto de sociedades es fijo (25%)…</a:t>
            </a:r>
            <a:endParaRPr/>
          </a:p>
          <a:p>
            <a:pPr indent="-2286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2" name="Shape 162"/>
          <p:cNvSpPr txBox="1"/>
          <p:nvPr/>
        </p:nvSpPr>
        <p:spPr>
          <a:xfrm>
            <a:off x="839416" y="836712"/>
            <a:ext cx="871296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Forma juridica</a:t>
            </a:r>
            <a:endParaRPr sz="54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3w 2017 foto srl.jpg" id="163" name="Shape 1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96200" y="4475570"/>
            <a:ext cx="2448272" cy="1771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735933" y="1715273"/>
            <a:ext cx="10058400" cy="39319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288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b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</a:b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¿Qué servicio ofrece nuestra empresa?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Ayuda a discapacitados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Actividades en familia y en grupo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Actividades con perros</a:t>
            </a:r>
            <a:endParaRPr b="1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ATENCIÓN AL CLIENTE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De calidad, queremos satisfacer a nuestros clientes, personal muy preparado y comprometido. </a:t>
            </a:r>
            <a:endParaRPr b="1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HORAS LECTIVAS DEL CENTRO.</a:t>
            </a:r>
            <a:endParaRPr b="1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Char char="◦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Actividades que vamos a desarrollar como: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Psicomotricidad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Musicoterapia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Calibri"/>
              <a:buAutoNum type="arabicPeriod"/>
            </a:pPr>
            <a:r>
              <a:rPr b="1" i="0" lang="es-ES" sz="1800" u="none" cap="none" strike="noStrike">
                <a:solidFill>
                  <a:srgbClr val="000000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Juegos variados…</a:t>
            </a:r>
            <a:endParaRPr b="0" i="0" sz="1800" u="none" cap="none" strike="noStrike">
              <a:solidFill>
                <a:srgbClr val="00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69" name="Shape 169"/>
          <p:cNvSpPr txBox="1"/>
          <p:nvPr/>
        </p:nvSpPr>
        <p:spPr>
          <a:xfrm>
            <a:off x="1048609" y="346113"/>
            <a:ext cx="9433048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5400" u="sng">
                <a:solidFill>
                  <a:schemeClr val="dk1"/>
                </a:solidFill>
                <a:latin typeface="Century Gothic"/>
                <a:ea typeface="Century Gothic"/>
                <a:cs typeface="Century Gothic"/>
                <a:sym typeface="Century Gothic"/>
              </a:rPr>
              <a:t>Análisis del producto</a:t>
            </a:r>
            <a:endParaRPr sz="5400" u="sng">
              <a:solidFill>
                <a:schemeClr val="dk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</p:txBody>
      </p:sp>
      <p:pic>
        <p:nvPicPr>
          <p:cNvPr descr="3e0f9ef6a6ec92d9d9f81ab3ce150e65.jpg" id="170" name="Shape 1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032104" y="1261547"/>
            <a:ext cx="4273060" cy="24196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avon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